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528" r:id="rId3"/>
    <p:sldId id="531" r:id="rId4"/>
    <p:sldId id="529" r:id="rId5"/>
    <p:sldId id="530" r:id="rId6"/>
    <p:sldId id="534" r:id="rId7"/>
    <p:sldId id="537" r:id="rId8"/>
    <p:sldId id="535" r:id="rId9"/>
    <p:sldId id="538" r:id="rId10"/>
    <p:sldId id="536" r:id="rId11"/>
    <p:sldId id="539" r:id="rId12"/>
    <p:sldId id="533" r:id="rId13"/>
    <p:sldId id="542" r:id="rId14"/>
    <p:sldId id="548" r:id="rId15"/>
    <p:sldId id="543" r:id="rId16"/>
    <p:sldId id="544" r:id="rId17"/>
    <p:sldId id="541" r:id="rId18"/>
    <p:sldId id="521" r:id="rId19"/>
    <p:sldId id="551" r:id="rId20"/>
    <p:sldId id="552" r:id="rId21"/>
    <p:sldId id="553" r:id="rId22"/>
    <p:sldId id="524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E393E2B-6EC5-45FE-939D-6B1E1C635F73}">
          <p14:sldIdLst>
            <p14:sldId id="256"/>
            <p14:sldId id="528"/>
            <p14:sldId id="531"/>
            <p14:sldId id="529"/>
            <p14:sldId id="530"/>
            <p14:sldId id="534"/>
            <p14:sldId id="537"/>
            <p14:sldId id="535"/>
            <p14:sldId id="538"/>
            <p14:sldId id="536"/>
            <p14:sldId id="539"/>
          </p14:sldIdLst>
        </p14:section>
        <p14:section name="Раздел без заголовка" id="{285A3DF0-638B-4AFB-8352-941BD4862F26}">
          <p14:sldIdLst>
            <p14:sldId id="533"/>
            <p14:sldId id="542"/>
            <p14:sldId id="548"/>
            <p14:sldId id="543"/>
            <p14:sldId id="544"/>
            <p14:sldId id="541"/>
            <p14:sldId id="521"/>
            <p14:sldId id="551"/>
            <p14:sldId id="552"/>
            <p14:sldId id="553"/>
            <p14:sldId id="52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1111" autoAdjust="0"/>
  </p:normalViewPr>
  <p:slideViewPr>
    <p:cSldViewPr snapToGrid="0">
      <p:cViewPr varScale="1">
        <p:scale>
          <a:sx n="104" d="100"/>
          <a:sy n="104" d="100"/>
        </p:scale>
        <p:origin x="81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Результаты</a:t>
            </a:r>
            <a:r>
              <a:rPr lang="ru-RU" baseline="0" dirty="0"/>
              <a:t> ОГЭ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математика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2021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3.2</c:v>
                </c:pt>
                <c:pt idx="1">
                  <c:v>3.12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30-4F9B-AC49-F21ED368210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русский яз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2021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3.3</c:v>
                </c:pt>
                <c:pt idx="1">
                  <c:v>3.25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30-4F9B-AC49-F21ED368210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биология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2021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3.04</c:v>
                </c:pt>
                <c:pt idx="1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C30-4F9B-AC49-F21ED36821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7860992"/>
        <c:axId val="137862528"/>
      </c:barChart>
      <c:catAx>
        <c:axId val="137860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7862528"/>
        <c:crosses val="autoZero"/>
        <c:auto val="1"/>
        <c:lblAlgn val="ctr"/>
        <c:lblOffset val="100"/>
        <c:noMultiLvlLbl val="0"/>
      </c:catAx>
      <c:valAx>
        <c:axId val="137862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7860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Качество</a:t>
            </a:r>
            <a:r>
              <a:rPr lang="ru-RU" baseline="0" dirty="0"/>
              <a:t> знаний 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математика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42</c:v>
                </c:pt>
                <c:pt idx="1">
                  <c:v>22</c:v>
                </c:pt>
                <c:pt idx="2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D3-46B7-BC40-EFB90F2FF51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русский яз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32</c:v>
                </c:pt>
                <c:pt idx="1">
                  <c:v>45.5</c:v>
                </c:pt>
                <c:pt idx="2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D3-46B7-BC40-EFB90F2FF51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биология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36</c:v>
                </c:pt>
                <c:pt idx="2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D3-46B7-BC40-EFB90F2FF5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8155136"/>
        <c:axId val="138156672"/>
      </c:barChart>
      <c:catAx>
        <c:axId val="138155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8156672"/>
        <c:crosses val="autoZero"/>
        <c:auto val="1"/>
        <c:lblAlgn val="ctr"/>
        <c:lblOffset val="100"/>
        <c:noMultiLvlLbl val="0"/>
      </c:catAx>
      <c:valAx>
        <c:axId val="138156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8155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Результаты ВПР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математика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3.5</c:v>
                </c:pt>
                <c:pt idx="1">
                  <c:v>3.6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71-4F1B-9C72-D4A690F05BC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русский яз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3.7</c:v>
                </c:pt>
                <c:pt idx="1">
                  <c:v>3.5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71-4F1B-9C72-D4A690F05B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8196480"/>
        <c:axId val="138198016"/>
      </c:barChart>
      <c:catAx>
        <c:axId val="138196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8198016"/>
        <c:crosses val="autoZero"/>
        <c:auto val="1"/>
        <c:lblAlgn val="ctr"/>
        <c:lblOffset val="100"/>
        <c:noMultiLvlLbl val="0"/>
      </c:catAx>
      <c:valAx>
        <c:axId val="138198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8196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aseline="0" dirty="0"/>
              <a:t>Качество знаний  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математика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38</c:v>
                </c:pt>
                <c:pt idx="1">
                  <c:v>42</c:v>
                </c:pt>
                <c:pt idx="2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82-47AD-A64A-5C718FB6692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русский яз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45.5</c:v>
                </c:pt>
                <c:pt idx="1">
                  <c:v>45</c:v>
                </c:pt>
                <c:pt idx="2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82-47AD-A64A-5C718FB6692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27.7</c:v>
                </c:pt>
                <c:pt idx="1">
                  <c:v>27.5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782-47AD-A64A-5C718FB669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8279936"/>
        <c:axId val="138285824"/>
      </c:barChart>
      <c:catAx>
        <c:axId val="138279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8285824"/>
        <c:crosses val="autoZero"/>
        <c:auto val="1"/>
        <c:lblAlgn val="ctr"/>
        <c:lblOffset val="100"/>
        <c:noMultiLvlLbl val="0"/>
      </c:catAx>
      <c:valAx>
        <c:axId val="138285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8279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Результаты</a:t>
            </a:r>
            <a:r>
              <a:rPr lang="ru-RU" baseline="0" dirty="0"/>
              <a:t> ВПР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математика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3.5</c:v>
                </c:pt>
                <c:pt idx="1">
                  <c:v>3.3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0F-4CED-8451-A8FA7EB5AA7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русский яз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3.4</c:v>
                </c:pt>
                <c:pt idx="1">
                  <c:v>3.4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0F-4CED-8451-A8FA7EB5AA7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биология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0</c:v>
                </c:pt>
                <c:pt idx="1">
                  <c:v>3.5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50F-4CED-8451-A8FA7EB5AA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9199232"/>
        <c:axId val="139200768"/>
      </c:barChart>
      <c:catAx>
        <c:axId val="13919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9200768"/>
        <c:crosses val="autoZero"/>
        <c:auto val="1"/>
        <c:lblAlgn val="ctr"/>
        <c:lblOffset val="100"/>
        <c:noMultiLvlLbl val="0"/>
      </c:catAx>
      <c:valAx>
        <c:axId val="139200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9199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математика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30</c:v>
                </c:pt>
                <c:pt idx="1">
                  <c:v>38</c:v>
                </c:pt>
                <c:pt idx="2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C5-4769-8A30-9C864B51431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русский яз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32</c:v>
                </c:pt>
                <c:pt idx="1">
                  <c:v>35</c:v>
                </c:pt>
                <c:pt idx="2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C5-4769-8A30-9C864B51431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биология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38</c:v>
                </c:pt>
                <c:pt idx="1">
                  <c:v>36.4</c:v>
                </c:pt>
                <c:pt idx="2">
                  <c:v>36.4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C5-4769-8A30-9C864B5143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4560768"/>
        <c:axId val="154562560"/>
      </c:barChart>
      <c:catAx>
        <c:axId val="154560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4562560"/>
        <c:crosses val="autoZero"/>
        <c:auto val="1"/>
        <c:lblAlgn val="ctr"/>
        <c:lblOffset val="100"/>
        <c:noMultiLvlLbl val="0"/>
      </c:catAx>
      <c:valAx>
        <c:axId val="154562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4560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Результаты ВПР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математика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</c:v>
                </c:pt>
                <c:pt idx="1">
                  <c:v>3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4F-4130-9D62-7E24F577FBB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русский яз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</c:v>
                </c:pt>
                <c:pt idx="1">
                  <c:v>3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4F-4130-9D62-7E24F577FBB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биология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3.1</c:v>
                </c:pt>
                <c:pt idx="1">
                  <c:v>3.2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04F-4130-9D62-7E24F577FB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9267456"/>
        <c:axId val="139269248"/>
      </c:barChart>
      <c:catAx>
        <c:axId val="139267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9269248"/>
        <c:crosses val="autoZero"/>
        <c:auto val="1"/>
        <c:lblAlgn val="ctr"/>
        <c:lblOffset val="100"/>
        <c:noMultiLvlLbl val="0"/>
      </c:catAx>
      <c:valAx>
        <c:axId val="139269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9267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DC6C00-DF1A-485C-866E-0D938190EADD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0F988-CB9B-4871-B9D0-146CC7C63D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214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9EBD40-BD32-40F9-B456-AA3735B3226B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687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407EA1-0BF8-4E91-B8F1-C971203D2F1D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3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B0F988-CB9B-4871-B9D0-146CC7C63D6D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701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B0F988-CB9B-4871-B9D0-146CC7C63D6D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701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94C147-0E7B-4D09-9FB1-FA24EB2BED13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732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1CC-7901-406F-8286-BCA30E27C7EB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C7E8C930-CBEA-4D97-8CBD-D97D24F49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547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1CC-7901-406F-8286-BCA30E27C7EB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C7E8C930-CBEA-4D97-8CBD-D97D24F49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476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1CC-7901-406F-8286-BCA30E27C7EB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C7E8C930-CBEA-4D97-8CBD-D97D24F49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913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1CC-7901-406F-8286-BCA30E27C7EB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7E8C930-CBEA-4D97-8CBD-D97D24F499D2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9755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1CC-7901-406F-8286-BCA30E27C7EB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7E8C930-CBEA-4D97-8CBD-D97D24F49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7677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1CC-7901-406F-8286-BCA30E27C7EB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8C930-CBEA-4D97-8CBD-D97D24F49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868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1CC-7901-406F-8286-BCA30E27C7EB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8C930-CBEA-4D97-8CBD-D97D24F49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297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1CC-7901-406F-8286-BCA30E27C7EB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8C930-CBEA-4D97-8CBD-D97D24F49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790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A1B231CC-7901-406F-8286-BCA30E27C7EB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C7E8C930-CBEA-4D97-8CBD-D97D24F49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791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1CC-7901-406F-8286-BCA30E27C7EB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8C930-CBEA-4D97-8CBD-D97D24F49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905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1CC-7901-406F-8286-BCA30E27C7EB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C7E8C930-CBEA-4D97-8CBD-D97D24F49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253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1CC-7901-406F-8286-BCA30E27C7EB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8C930-CBEA-4D97-8CBD-D97D24F49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674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1CC-7901-406F-8286-BCA30E27C7EB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8C930-CBEA-4D97-8CBD-D97D24F49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652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1CC-7901-406F-8286-BCA30E27C7EB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8C930-CBEA-4D97-8CBD-D97D24F49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504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1CC-7901-406F-8286-BCA30E27C7EB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8C930-CBEA-4D97-8CBD-D97D24F49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23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1CC-7901-406F-8286-BCA30E27C7EB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8C930-CBEA-4D97-8CBD-D97D24F49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3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1CC-7901-406F-8286-BCA30E27C7EB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8C930-CBEA-4D97-8CBD-D97D24F49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838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231CC-7901-406F-8286-BCA30E27C7EB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8C930-CBEA-4D97-8CBD-D97D24F49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123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2C0D47-A4B4-4544-9B68-9F238A1434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8878" y="3819975"/>
            <a:ext cx="9144000" cy="2387600"/>
          </a:xfrm>
        </p:spPr>
        <p:txBody>
          <a:bodyPr>
            <a:noAutofit/>
          </a:bodyPr>
          <a:lstStyle/>
          <a:p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«Формирование зачетной системы оценивания как механизм повышения уровня образовательной подготовки учащихся 6-8 классов по отдельным предметам (математика, русский язык, биология)»</a:t>
            </a:r>
            <a:br>
              <a:rPr lang="ru-RU" sz="4400" b="1" dirty="0">
                <a:latin typeface="Times New Roman" pitchFamily="18" charset="0"/>
                <a:cs typeface="Times New Roman" pitchFamily="18" charset="0"/>
              </a:rPr>
            </a:br>
            <a:endParaRPr lang="ru-RU" sz="44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E715A70-E7ED-492B-868C-3EB2900AF8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21" y="4276950"/>
            <a:ext cx="2519581" cy="2124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23B423B-C2DC-43ED-B758-89CE6EAEBD07}"/>
              </a:ext>
            </a:extLst>
          </p:cNvPr>
          <p:cNvSpPr txBox="1"/>
          <p:nvPr/>
        </p:nvSpPr>
        <p:spPr>
          <a:xfrm>
            <a:off x="0" y="6401601"/>
            <a:ext cx="3243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МБОУ «СОШ №4» с. Прохоры</a:t>
            </a:r>
          </a:p>
        </p:txBody>
      </p:sp>
    </p:spTree>
    <p:extLst>
      <p:ext uri="{BB962C8B-B14F-4D97-AF65-F5344CB8AC3E}">
        <p14:creationId xmlns:p14="http://schemas.microsoft.com/office/powerpoint/2010/main" val="948547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3628C6-F6FF-48F7-979A-DD707E5BE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8 класс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E4F14BA9-26EA-4E1D-B3C5-B61D8112FF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944590"/>
              </p:ext>
            </p:extLst>
          </p:nvPr>
        </p:nvGraphicFramePr>
        <p:xfrm>
          <a:off x="681038" y="2336800"/>
          <a:ext cx="9613900" cy="359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6023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3628C6-F6FF-48F7-979A-DD707E5BE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8 класс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9BA36076-E2B1-4667-91D2-8E9582D9D2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2898585"/>
              </p:ext>
            </p:extLst>
          </p:nvPr>
        </p:nvGraphicFramePr>
        <p:xfrm>
          <a:off x="681038" y="2336800"/>
          <a:ext cx="9613900" cy="359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8047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E880D63-98E2-40B9-8013-273C09068B85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12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609641"/>
              </p:ext>
            </p:extLst>
          </p:nvPr>
        </p:nvGraphicFramePr>
        <p:xfrm>
          <a:off x="1145407" y="625642"/>
          <a:ext cx="9091936" cy="5539559"/>
        </p:xfrm>
        <a:graphic>
          <a:graphicData uri="http://schemas.openxmlformats.org/drawingml/2006/table">
            <a:tbl>
              <a:tblPr firstRow="1" bandRow="1"/>
              <a:tblGrid>
                <a:gridCol w="190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86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39559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Задача 1</a:t>
                      </a:r>
                    </a:p>
                    <a:p>
                      <a:endParaRPr lang="ru-RU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342900" marR="0" lvl="0" indent="-34290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28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Внести изменения в школьную систему оценивания.</a:t>
                      </a:r>
                    </a:p>
                    <a:p>
                      <a:pPr marL="342900" marR="0" lvl="0" indent="-34290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Пересмотреть Положение о текущем и промежуточном контроле. Ввести необходимые изменения, касающиеся  введения зачетной системы по отдельным предметам в 6-8 классах.</a:t>
                      </a:r>
                    </a:p>
                    <a:p>
                      <a:pPr marL="342900" marR="0" lvl="0" indent="-34290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Вынести изменения на обсуждение  педагогического коллектива для принятия решения и внедрение данной модели в работу.</a:t>
                      </a:r>
                    </a:p>
                    <a:p>
                      <a:pPr marL="342900" marR="0" lvl="0" indent="-34290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E405BA8-DDC9-444D-8D36-D58778BA4061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13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95981"/>
              </p:ext>
            </p:extLst>
          </p:nvPr>
        </p:nvGraphicFramePr>
        <p:xfrm>
          <a:off x="596768" y="483670"/>
          <a:ext cx="9837018" cy="5890660"/>
        </p:xfrm>
        <a:graphic>
          <a:graphicData uri="http://schemas.openxmlformats.org/drawingml/2006/table">
            <a:tbl>
              <a:tblPr firstRow="1" bandRow="1"/>
              <a:tblGrid>
                <a:gridCol w="2061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5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9066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Задача 2</a:t>
                      </a:r>
                    </a:p>
                    <a:p>
                      <a:endParaRPr lang="ru-RU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Определить темы в планировании, выносимых на зачет, их количество, разработка методического материала, критериев оценивания, внести зачетов в КТП.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Учителям необходимо пересмотреть рабочие</a:t>
                      </a:r>
                      <a:r>
                        <a:rPr lang="ru-RU" sz="1800" b="1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программы и внести  зачетные уроки в КТП. Определить темы, выносимые на зачет. Ознакомить обучающихся с условиями зачетной системы. Разработать материалы для зачета и критерии оценивания.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E405BA8-DDC9-444D-8D36-D58778BA4061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14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870494"/>
              </p:ext>
            </p:extLst>
          </p:nvPr>
        </p:nvGraphicFramePr>
        <p:xfrm>
          <a:off x="1549667" y="673768"/>
          <a:ext cx="8687675" cy="5491433"/>
        </p:xfrm>
        <a:graphic>
          <a:graphicData uri="http://schemas.openxmlformats.org/drawingml/2006/table">
            <a:tbl>
              <a:tblPr firstRow="1" bandRow="1"/>
              <a:tblGrid>
                <a:gridCol w="1820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67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9143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Задача 3</a:t>
                      </a:r>
                    </a:p>
                    <a:p>
                      <a:endParaRPr lang="ru-RU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Ознакомить всех участников образовательного процесса с данной системой.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 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Учителями предметниками необходимо создать  зачетные задания по отдельным предметам и разработать  критерии оценивания.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7892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B8D0B79-E7CB-4421-A08E-4353023D1062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15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533061"/>
              </p:ext>
            </p:extLst>
          </p:nvPr>
        </p:nvGraphicFramePr>
        <p:xfrm>
          <a:off x="1511167" y="635268"/>
          <a:ext cx="8726176" cy="5529934"/>
        </p:xfrm>
        <a:graphic>
          <a:graphicData uri="http://schemas.openxmlformats.org/drawingml/2006/table">
            <a:tbl>
              <a:tblPr firstRow="1" bandRow="1"/>
              <a:tblGrid>
                <a:gridCol w="1828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97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2993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Задача 4</a:t>
                      </a:r>
                    </a:p>
                    <a:p>
                      <a:endParaRPr lang="ru-RU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342900" marR="0" lvl="0" indent="-34290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Апробировать  систему, провести анализ.</a:t>
                      </a:r>
                    </a:p>
                    <a:p>
                      <a:pPr marL="342900" marR="0" lvl="0" indent="-34290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marR="0" lvl="0" indent="-34290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Проследить результаты работы с помощью зачетов, контрольных срезов, полугодовых, годовых оценок, ВПР .</a:t>
                      </a:r>
                    </a:p>
                    <a:p>
                      <a:pPr marL="342900" marR="0" lvl="0" indent="-34290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Учителям проанализировать результат и представить на совещании при директоре.</a:t>
                      </a:r>
                    </a:p>
                    <a:p>
                      <a:pPr marL="342900" marR="0" lvl="0" indent="-34290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B8D0B79-E7CB-4421-A08E-4353023D1062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16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706857"/>
              </p:ext>
            </p:extLst>
          </p:nvPr>
        </p:nvGraphicFramePr>
        <p:xfrm>
          <a:off x="1703389" y="657226"/>
          <a:ext cx="8533953" cy="5507975"/>
        </p:xfrm>
        <a:graphic>
          <a:graphicData uri="http://schemas.openxmlformats.org/drawingml/2006/table">
            <a:tbl>
              <a:tblPr firstRow="1" bandRow="1"/>
              <a:tblGrid>
                <a:gridCol w="1788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45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0797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Задача 5</a:t>
                      </a:r>
                    </a:p>
                    <a:p>
                      <a:endParaRPr lang="ru-RU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Подготовить</a:t>
                      </a:r>
                      <a:r>
                        <a:rPr lang="ru-RU" sz="2400" b="1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обучающихся к более качественной сдачи итоговой аттестации.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Данная технология поможет обучающимся повысить балл ОГЭ.  При подготовке к зачету обучающиеся проявят больше самостоятельности, ответственности.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95C648-AD79-4722-8F62-FDA90DB88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060" y="-159127"/>
            <a:ext cx="9613861" cy="1080938"/>
          </a:xfrm>
        </p:spPr>
        <p:txBody>
          <a:bodyPr/>
          <a:lstStyle/>
          <a:p>
            <a:r>
              <a:rPr lang="ru-RU" dirty="0"/>
              <a:t>Предполагаемые результаты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E6E043-4C3A-4E3C-8FBF-D9D93AFDB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060" y="739079"/>
            <a:ext cx="9613861" cy="3599316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Повышение качества образования учащихся 6-8 классов по математике, русскому языку и биологии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4400" dirty="0">
                <a:solidFill>
                  <a:schemeClr val="accent2"/>
                </a:solidFill>
                <a:latin typeface="Calibri Light" pitchFamily="34" charset="0"/>
                <a:cs typeface="Arial" charset="0"/>
              </a:rPr>
            </a:b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DDA904D-B64B-4EEE-B237-3B279D6A35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2002" y="1926543"/>
            <a:ext cx="7781975" cy="4823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3712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A9421CD-827D-42AB-B584-D7D580DE8177}" type="slidenum">
              <a:rPr lang="ru-RU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18</a:t>
            </a:fld>
            <a:endParaRPr lang="ru-RU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0" name="Заголовок 1"/>
          <p:cNvSpPr txBox="1">
            <a:spLocks/>
          </p:cNvSpPr>
          <p:nvPr/>
        </p:nvSpPr>
        <p:spPr bwMode="auto">
          <a:xfrm>
            <a:off x="1140942" y="463118"/>
            <a:ext cx="9132422" cy="141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1006475">
              <a:lnSpc>
                <a:spcPct val="90000"/>
              </a:lnSpc>
            </a:pPr>
            <a:r>
              <a:rPr lang="ru-RU" sz="4000" dirty="0">
                <a:solidFill>
                  <a:srgbClr val="0062A7"/>
                </a:solidFill>
                <a:latin typeface="Calibri Light" pitchFamily="34" charset="0"/>
              </a:rPr>
              <a:t>   </a:t>
            </a:r>
            <a:r>
              <a:rPr lang="ru-RU" sz="4800" dirty="0">
                <a:latin typeface="Times New Roman" pitchFamily="18" charset="0"/>
                <a:ea typeface="Arial Unicode MS"/>
                <a:cs typeface="Times New Roman" pitchFamily="18" charset="0"/>
              </a:rPr>
              <a:t>Модель функционирования </a:t>
            </a:r>
          </a:p>
          <a:p>
            <a:pPr algn="ctr" defTabSz="1006475">
              <a:lnSpc>
                <a:spcPct val="90000"/>
              </a:lnSpc>
            </a:pPr>
            <a:r>
              <a:rPr lang="ru-RU" sz="4800" b="1" dirty="0">
                <a:latin typeface="Times New Roman" pitchFamily="18" charset="0"/>
                <a:ea typeface="Arial Unicode MS"/>
                <a:cs typeface="Times New Roman" pitchFamily="18" charset="0"/>
              </a:rPr>
              <a:t>результатов проекта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879000"/>
              </p:ext>
            </p:extLst>
          </p:nvPr>
        </p:nvGraphicFramePr>
        <p:xfrm>
          <a:off x="545284" y="1948872"/>
          <a:ext cx="10981698" cy="47558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97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2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3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02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89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9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3057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Показатель 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199" marR="73199" marT="36600" marB="36600" anchor="ctr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Тип</a:t>
                      </a:r>
                      <a:endParaRPr lang="ru-RU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показателя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199" marR="73199" marT="36600" marB="36600" anchor="ctr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Базовое</a:t>
                      </a:r>
                      <a:endParaRPr lang="ru-RU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значение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199" marR="73199" marT="36600" marB="36600" anchor="ctr"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Период, год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199" marR="73199" marT="36600" marB="3660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69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2021-2022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199" marR="73199" marT="36600" marB="3660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2022-2023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199" marR="73199" marT="36600" marB="3660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2023-2024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199" marR="73199" marT="36600" marB="366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68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Доля учащихся 6-8 классов, увеличивших</a:t>
                      </a:r>
                      <a:r>
                        <a:rPr lang="ru-RU" sz="1400" baseline="0" dirty="0">
                          <a:effectLst/>
                        </a:rPr>
                        <a:t> качество знаний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199" marR="73199" marT="36600" marB="3660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Основной 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199" marR="73199" marT="36600" marB="366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199" marR="73199" marT="36600" marB="3660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30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199" marR="73199" marT="36600" marB="3660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40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199" marR="73199" marT="36600" marB="3660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199" marR="73199" marT="36600" marB="366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6839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учащихся 6-8 классов, принявших</a:t>
                      </a:r>
                      <a:r>
                        <a:rPr lang="ru-RU" sz="1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участие 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олимпиадах</a:t>
                      </a:r>
                    </a:p>
                  </a:txBody>
                  <a:tcPr marL="73199" marR="73199" marT="36600" marB="3660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Основной 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199" marR="73199" marT="36600" marB="366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199" marR="73199" marT="36600" marB="3660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40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199" marR="73199" marT="36600" marB="3660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50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199" marR="73199" marT="36600" marB="3660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60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199" marR="73199" marT="36600" marB="366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44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 участников ГИА, получивших аттестаты до 1 августа</a:t>
                      </a:r>
                    </a:p>
                  </a:txBody>
                  <a:tcPr marL="73199" marR="73199" marT="36600" marB="366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Аналитический 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199" marR="73199" marT="36600" marB="366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92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199" marR="73199" marT="36600" marB="366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73199" marR="73199" marT="36600" marB="366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73199" marR="73199" marT="36600" marB="366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100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199" marR="73199" marT="36600" marB="366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758"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Средний бал ОГЭ по математике и русскому языку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99" marR="73199" marT="36600" marB="366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Аналитический 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199" marR="73199" marT="36600" marB="366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М – 3,18</a:t>
                      </a:r>
                    </a:p>
                  </a:txBody>
                  <a:tcPr marL="73199" marR="73199" marT="36600" marB="366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</a:t>
                      </a:r>
                    </a:p>
                  </a:txBody>
                  <a:tcPr marL="73199" marR="73199" marT="36600" marB="36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М-3,4</a:t>
                      </a:r>
                    </a:p>
                  </a:txBody>
                  <a:tcPr marL="73199" marR="73199" marT="36600" marB="366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 – 3,5</a:t>
                      </a:r>
                    </a:p>
                  </a:txBody>
                  <a:tcPr marL="73199" marR="73199" marT="36600" marB="366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87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Р- 3,27</a:t>
                      </a:r>
                    </a:p>
                  </a:txBody>
                  <a:tcPr marL="73199" marR="73199" marT="36600" marB="366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3,35</a:t>
                      </a:r>
                    </a:p>
                  </a:txBody>
                  <a:tcPr marL="73199" marR="73199" marT="36600" marB="36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Р-3,4</a:t>
                      </a:r>
                    </a:p>
                  </a:txBody>
                  <a:tcPr marL="73199" marR="73199" marT="36600" marB="3660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Р-3,5</a:t>
                      </a:r>
                    </a:p>
                  </a:txBody>
                  <a:tcPr marL="73199" marR="73199" marT="36600" marB="36600" anchor="ctr"/>
                </a:tc>
                <a:extLst>
                  <a:ext uri="{0D108BD9-81ED-4DB2-BD59-A6C34878D82A}">
                    <a16:rowId xmlns:a16="http://schemas.microsoft.com/office/drawing/2014/main" val="146534173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76FE2B-3E3A-4430-9DCC-C3B28FD35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539" y="-110838"/>
            <a:ext cx="9613861" cy="1080938"/>
          </a:xfrm>
        </p:spPr>
        <p:txBody>
          <a:bodyPr/>
          <a:lstStyle/>
          <a:p>
            <a:r>
              <a:rPr lang="ru-RU" dirty="0"/>
              <a:t>Этапы и контрольные точки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17F413E4-D5CA-4055-913F-4730BA85B4E4}"/>
              </a:ext>
            </a:extLst>
          </p:cNvPr>
          <p:cNvGraphicFramePr>
            <a:graphicFrameLocks noGrp="1"/>
          </p:cNvGraphicFramePr>
          <p:nvPr/>
        </p:nvGraphicFramePr>
        <p:xfrm>
          <a:off x="-2" y="628073"/>
          <a:ext cx="12192001" cy="63081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2673">
                  <a:extLst>
                    <a:ext uri="{9D8B030D-6E8A-4147-A177-3AD203B41FA5}">
                      <a16:colId xmlns:a16="http://schemas.microsoft.com/office/drawing/2014/main" val="1256467179"/>
                    </a:ext>
                  </a:extLst>
                </a:gridCol>
                <a:gridCol w="5088785">
                  <a:extLst>
                    <a:ext uri="{9D8B030D-6E8A-4147-A177-3AD203B41FA5}">
                      <a16:colId xmlns:a16="http://schemas.microsoft.com/office/drawing/2014/main" val="1783621474"/>
                    </a:ext>
                  </a:extLst>
                </a:gridCol>
                <a:gridCol w="1622408">
                  <a:extLst>
                    <a:ext uri="{9D8B030D-6E8A-4147-A177-3AD203B41FA5}">
                      <a16:colId xmlns:a16="http://schemas.microsoft.com/office/drawing/2014/main" val="2461464987"/>
                    </a:ext>
                  </a:extLst>
                </a:gridCol>
                <a:gridCol w="1602297">
                  <a:extLst>
                    <a:ext uri="{9D8B030D-6E8A-4147-A177-3AD203B41FA5}">
                      <a16:colId xmlns:a16="http://schemas.microsoft.com/office/drawing/2014/main" val="1502864158"/>
                    </a:ext>
                  </a:extLst>
                </a:gridCol>
                <a:gridCol w="3475838">
                  <a:extLst>
                    <a:ext uri="{9D8B030D-6E8A-4147-A177-3AD203B41FA5}">
                      <a16:colId xmlns:a16="http://schemas.microsoft.com/office/drawing/2014/main" val="2533048651"/>
                    </a:ext>
                  </a:extLst>
                </a:gridCol>
              </a:tblGrid>
              <a:tr h="3901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</a:rPr>
                        <a:t>№ п/п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46605" algn="ctr"/>
                          <a:tab pos="2918460" algn="l"/>
                        </a:tabLst>
                      </a:pPr>
                      <a:r>
                        <a:rPr lang="ru-RU" sz="1000" kern="1200">
                          <a:effectLst/>
                        </a:rPr>
                        <a:t>Наименование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</a:rPr>
                        <a:t>Тип контрольной точки (КТ)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</a:rPr>
                        <a:t>Плановая дата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</a:rPr>
                        <a:t>Ответственные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6780" marR="46780" marT="0" marB="0"/>
                </a:tc>
                <a:extLst>
                  <a:ext uri="{0D108BD9-81ED-4DB2-BD59-A6C34878D82A}">
                    <a16:rowId xmlns:a16="http://schemas.microsoft.com/office/drawing/2014/main" val="495274561"/>
                  </a:ext>
                </a:extLst>
              </a:tr>
              <a:tr h="458152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Определение 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содержания</a:t>
                      </a:r>
                      <a:r>
                        <a:rPr lang="ru-RU" sz="1200" dirty="0"/>
                        <a:t> учебного проекта и сроков проведения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КТ результата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 15 ноября 2021 г.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Администрация ОУ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Сивер А.А.</a:t>
                      </a:r>
                    </a:p>
                  </a:txBody>
                  <a:tcPr marL="46780" marR="46780" marT="0" marB="0"/>
                </a:tc>
                <a:extLst>
                  <a:ext uri="{0D108BD9-81ED-4DB2-BD59-A6C34878D82A}">
                    <a16:rowId xmlns:a16="http://schemas.microsoft.com/office/drawing/2014/main" val="1549575249"/>
                  </a:ext>
                </a:extLst>
              </a:tr>
              <a:tr h="8312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2. 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Описание учебного проекта (кратное содержание, предметы, классы, планируемые образовательные результаты, на достижение которых направлен проект обучения.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КТ результата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 20 ноября 2021 г.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Администрация ОУ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Сивер А.А.</a:t>
                      </a:r>
                    </a:p>
                  </a:txBody>
                  <a:tcPr marL="46780" marR="46780" marT="0" marB="0"/>
                </a:tc>
                <a:extLst>
                  <a:ext uri="{0D108BD9-81ED-4DB2-BD59-A6C34878D82A}">
                    <a16:rowId xmlns:a16="http://schemas.microsoft.com/office/drawing/2014/main" val="1656086203"/>
                  </a:ext>
                </a:extLst>
              </a:tr>
              <a:tr h="99985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</a:rPr>
                        <a:t>3. 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Описание учебного проекта (кратное содержание, предметы, классы, планируемые образовательные результаты, на достижение которых направлен проект обучения.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КТ результата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 26 ноября 2021 г.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Администрация ОУ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Поздеева Е.В.</a:t>
                      </a:r>
                    </a:p>
                  </a:txBody>
                  <a:tcPr marL="46780" marR="46780" marT="0" marB="0"/>
                </a:tc>
                <a:extLst>
                  <a:ext uri="{0D108BD9-81ED-4DB2-BD59-A6C34878D82A}">
                    <a16:rowId xmlns:a16="http://schemas.microsoft.com/office/drawing/2014/main" val="804095178"/>
                  </a:ext>
                </a:extLst>
              </a:tr>
              <a:tr h="773257">
                <a:tc row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4. 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Обсуждение и составление плана работы в рабочей группе,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КТ результата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10.12.2021</a:t>
                      </a:r>
                    </a:p>
                  </a:txBody>
                  <a:tcPr marL="46780" marR="46780" marT="0" marB="0"/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Администрация ОУ и учителя предметники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Сивер А.А., Поздеева Е.В., Кривец А.Н., Степанова С.А, Конкина Е.В.,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Губская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Ю.С., Шипова Н.С.</a:t>
                      </a:r>
                    </a:p>
                  </a:txBody>
                  <a:tcPr marL="46780" marR="46780" marT="0" marB="0"/>
                </a:tc>
                <a:extLst>
                  <a:ext uri="{0D108BD9-81ED-4DB2-BD59-A6C34878D82A}">
                    <a16:rowId xmlns:a16="http://schemas.microsoft.com/office/drawing/2014/main" val="1501554270"/>
                  </a:ext>
                </a:extLst>
              </a:tr>
              <a:tr h="255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зачетных заданий по отдельным предметам и критерий оценивания и Положения о зачетной системе.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КТ результата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 28.01.2022</a:t>
                      </a:r>
                    </a:p>
                  </a:txBody>
                  <a:tcPr marL="46780" marR="467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760177"/>
                  </a:ext>
                </a:extLst>
              </a:tr>
              <a:tr h="550903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5.</a:t>
                      </a:r>
                    </a:p>
                  </a:txBody>
                  <a:tcPr marL="46780" marR="467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Учителя предметники (МО):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Кривец А.Н., Степанова С.А, Конкина Е.В.,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Губская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Ю.С., Шипова Н.С.</a:t>
                      </a:r>
                    </a:p>
                  </a:txBody>
                  <a:tcPr marL="46780" marR="46780" marT="0" marB="0"/>
                </a:tc>
                <a:extLst>
                  <a:ext uri="{0D108BD9-81ED-4DB2-BD59-A6C34878D82A}">
                    <a16:rowId xmlns:a16="http://schemas.microsoft.com/office/drawing/2014/main" val="385434711"/>
                  </a:ext>
                </a:extLst>
              </a:tr>
              <a:tr h="379636">
                <a:tc row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>
                          <a:effectLst/>
                        </a:rPr>
                        <a:t>6. 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Оформление проекта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КТ результата</a:t>
                      </a:r>
                    </a:p>
                  </a:txBody>
                  <a:tcPr marL="46780" marR="46780" marT="0" marB="0"/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17.12.2021</a:t>
                      </a:r>
                    </a:p>
                  </a:txBody>
                  <a:tcPr marL="46780" marR="46780" marT="0" marB="0"/>
                </a:tc>
                <a:tc row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Администрация ОУ   Сивер А.А.</a:t>
                      </a:r>
                    </a:p>
                  </a:txBody>
                  <a:tcPr marL="46780" marR="46780" marT="0" marB="0"/>
                </a:tc>
                <a:extLst>
                  <a:ext uri="{0D108BD9-81ED-4DB2-BD59-A6C34878D82A}">
                    <a16:rowId xmlns:a16="http://schemas.microsoft.com/office/drawing/2014/main" val="2635275666"/>
                  </a:ext>
                </a:extLst>
              </a:tr>
              <a:tr h="255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Защита проекта  и его размещение на сайте ОУ.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7174718"/>
                  </a:ext>
                </a:extLst>
              </a:tr>
              <a:tr h="25543">
                <a:tc rowSpan="2">
                  <a:txBody>
                    <a:bodyPr/>
                    <a:lstStyle/>
                    <a:p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7.</a:t>
                      </a:r>
                      <a:endParaRPr lang="ru-RU" dirty="0"/>
                    </a:p>
                  </a:txBody>
                  <a:tcPr marL="46780" marR="467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КТ результата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091783"/>
                  </a:ext>
                </a:extLst>
              </a:tr>
              <a:tr h="3285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20.12.2021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Администрация ОУ     Сивер А.А.</a:t>
                      </a:r>
                    </a:p>
                  </a:txBody>
                  <a:tcPr marL="46780" marR="46780" marT="0" marB="0"/>
                </a:tc>
                <a:extLst>
                  <a:ext uri="{0D108BD9-81ED-4DB2-BD59-A6C34878D82A}">
                    <a16:rowId xmlns:a16="http://schemas.microsoft.com/office/drawing/2014/main" val="340170185"/>
                  </a:ext>
                </a:extLst>
              </a:tr>
              <a:tr h="287563">
                <a:tc>
                  <a:txBody>
                    <a:bodyPr/>
                    <a:lstStyle/>
                    <a:p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8.</a:t>
                      </a:r>
                      <a:endParaRPr lang="ru-RU" sz="2400" dirty="0"/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Еженедельные консультации по предметам зачетной системы</a:t>
                      </a:r>
                    </a:p>
                  </a:txBody>
                  <a:tcPr marL="46780" marR="46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КТ результата</a:t>
                      </a:r>
                    </a:p>
                  </a:txBody>
                  <a:tcPr marL="46780" marR="46780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февраль – май 2022</a:t>
                      </a:r>
                    </a:p>
                  </a:txBody>
                  <a:tcPr marL="46780" marR="46780" marT="0" marB="0"/>
                </a:tc>
                <a:tc row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Учителя предметники (МО):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Кривец А.Н., Степанова С.А, Конкина Е.В.,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Губская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Ю.С., Шипова Н.С.</a:t>
                      </a:r>
                    </a:p>
                  </a:txBody>
                  <a:tcPr marL="46780" marR="46780" marT="0" marB="0"/>
                </a:tc>
                <a:extLst>
                  <a:ext uri="{0D108BD9-81ED-4DB2-BD59-A6C34878D82A}">
                    <a16:rowId xmlns:a16="http://schemas.microsoft.com/office/drawing/2014/main" val="3499793778"/>
                  </a:ext>
                </a:extLst>
              </a:tr>
              <a:tr h="39099"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9</a:t>
                      </a:r>
                    </a:p>
                  </a:txBody>
                  <a:tcPr marL="46780" marR="46780" marT="0" marB="0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Коррекционная работа</a:t>
                      </a:r>
                      <a:r>
                        <a:rPr lang="ru-RU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 учащимися, которые не сдали зачеты.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66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КТ результата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lang="ru-RU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течении учебного 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года</a:t>
                      </a:r>
                    </a:p>
                  </a:txBody>
                  <a:tcPr marL="46780" marR="467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866490">
                <a:tc>
                  <a:txBody>
                    <a:bodyPr/>
                    <a:lstStyle/>
                    <a:p>
                      <a:r>
                        <a:rPr lang="ru-RU" sz="1000" dirty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ru-RU" sz="2400" dirty="0"/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Посещение администрацией и другими учителями – предметниками уроков учителей, работающих по зачетной системе.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КТ результата</a:t>
                      </a:r>
                    </a:p>
                    <a:p>
                      <a:pPr algn="ctr"/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Каждая четвертая неделя месяца в течении февраля и марта 2022 г.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Учителя предметники (МО):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Кривец А.Н., Степанова С.А, Конкина Е.В.,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Губская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Ю.С., Шипова Н.С.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extLst>
                  <a:ext uri="{0D108BD9-81ED-4DB2-BD59-A6C34878D82A}">
                    <a16:rowId xmlns:a16="http://schemas.microsoft.com/office/drawing/2014/main" val="1016388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5947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42E879A-E0F3-4E88-A2FF-A4E5D421D0B1}" type="slidenum">
              <a:rPr lang="ru-RU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ru-RU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Group 48"/>
          <p:cNvGraphicFramePr>
            <a:graphicFrameLocks/>
          </p:cNvGraphicFramePr>
          <p:nvPr/>
        </p:nvGraphicFramePr>
        <p:xfrm>
          <a:off x="1600324" y="1123157"/>
          <a:ext cx="8960172" cy="4968552"/>
        </p:xfrm>
        <a:graphic>
          <a:graphicData uri="http://schemas.openxmlformats.org/drawingml/2006/table">
            <a:tbl>
              <a:tblPr>
                <a:solidFill>
                  <a:srgbClr val="F99B1C"/>
                </a:solidFill>
              </a:tblPr>
              <a:tblGrid>
                <a:gridCol w="36842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75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46396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9pPr>
                    </a:lstStyle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Формальные основания для инициации проекта</a:t>
                      </a: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9pPr>
                    </a:lstStyle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Закон Российской Федерации «Об образовании в Российской Федерации» от 29.12.2012 № 273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2672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2156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9pPr>
                    </a:lstStyle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Связь с государственными программами Российской Федерации, региональными и муниципальными программами </a:t>
                      </a: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9pPr>
                    </a:lstStyle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lang="x-none" sz="16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Федеральный проект «Современная школа» национального проекта «Образование» разработанный Минэкономразвития России во исполнение Указа Президента Российской Федерации от 7 мая 2018 года № 204;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387" name="Заголовок 1"/>
          <p:cNvSpPr txBox="1">
            <a:spLocks/>
          </p:cNvSpPr>
          <p:nvPr/>
        </p:nvSpPr>
        <p:spPr bwMode="auto">
          <a:xfrm>
            <a:off x="2354865" y="124292"/>
            <a:ext cx="6967537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defTabSz="1006475">
              <a:lnSpc>
                <a:spcPct val="90000"/>
              </a:lnSpc>
            </a:pPr>
            <a:r>
              <a:rPr lang="ru-RU" sz="2800" dirty="0">
                <a:solidFill>
                  <a:srgbClr val="0062A7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>
                <a:latin typeface="Times New Roman" pitchFamily="18" charset="0"/>
                <a:ea typeface="Arial Unicode MS"/>
                <a:cs typeface="Times New Roman" pitchFamily="18" charset="0"/>
              </a:rPr>
              <a:t>Предпосылки реализации проекта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0A63CA1A-0E86-4449-83FD-AD19F67E7AAF}"/>
              </a:ext>
            </a:extLst>
          </p:cNvPr>
          <p:cNvGraphicFramePr>
            <a:graphicFrameLocks noGrp="1"/>
          </p:cNvGraphicFramePr>
          <p:nvPr/>
        </p:nvGraphicFramePr>
        <p:xfrm>
          <a:off x="103909" y="930480"/>
          <a:ext cx="11984181" cy="53379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5808">
                  <a:extLst>
                    <a:ext uri="{9D8B030D-6E8A-4147-A177-3AD203B41FA5}">
                      <a16:colId xmlns:a16="http://schemas.microsoft.com/office/drawing/2014/main" val="1256467179"/>
                    </a:ext>
                  </a:extLst>
                </a:gridCol>
                <a:gridCol w="5002044">
                  <a:extLst>
                    <a:ext uri="{9D8B030D-6E8A-4147-A177-3AD203B41FA5}">
                      <a16:colId xmlns:a16="http://schemas.microsoft.com/office/drawing/2014/main" val="1783621474"/>
                    </a:ext>
                  </a:extLst>
                </a:gridCol>
                <a:gridCol w="1594754">
                  <a:extLst>
                    <a:ext uri="{9D8B030D-6E8A-4147-A177-3AD203B41FA5}">
                      <a16:colId xmlns:a16="http://schemas.microsoft.com/office/drawing/2014/main" val="2461464987"/>
                    </a:ext>
                  </a:extLst>
                </a:gridCol>
                <a:gridCol w="1574984">
                  <a:extLst>
                    <a:ext uri="{9D8B030D-6E8A-4147-A177-3AD203B41FA5}">
                      <a16:colId xmlns:a16="http://schemas.microsoft.com/office/drawing/2014/main" val="1502864158"/>
                    </a:ext>
                  </a:extLst>
                </a:gridCol>
                <a:gridCol w="3416591">
                  <a:extLst>
                    <a:ext uri="{9D8B030D-6E8A-4147-A177-3AD203B41FA5}">
                      <a16:colId xmlns:a16="http://schemas.microsoft.com/office/drawing/2014/main" val="2533048651"/>
                    </a:ext>
                  </a:extLst>
                </a:gridCol>
              </a:tblGrid>
              <a:tr h="6972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</a:rPr>
                        <a:t>№ п/п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46605" algn="ctr"/>
                          <a:tab pos="2918460" algn="l"/>
                        </a:tabLst>
                      </a:pPr>
                      <a:r>
                        <a:rPr lang="ru-RU" sz="1000" kern="1200">
                          <a:effectLst/>
                        </a:rPr>
                        <a:t>Наименование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</a:rPr>
                        <a:t>Тип контрольной точки (КТ)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</a:rPr>
                        <a:t>Плановая дата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</a:rPr>
                        <a:t>Ответственные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6780" marR="46780" marT="0" marB="0"/>
                </a:tc>
                <a:extLst>
                  <a:ext uri="{0D108BD9-81ED-4DB2-BD59-A6C34878D82A}">
                    <a16:rowId xmlns:a16="http://schemas.microsoft.com/office/drawing/2014/main" val="495274561"/>
                  </a:ext>
                </a:extLst>
              </a:tr>
              <a:tr h="735113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</a:rPr>
                        <a:t>11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Совещание при завуче и обсуждение посещенных уроков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КТ результата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Каждая четвертая неделя месяца в течении февраля и марта 2022 г.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Администрация ОУ и учителя предметники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Сивер А.А., Поздеева Е.В., Кривец А.Н., Степанова С.А, Конкина Е.В.,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Губская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Ю.С., Шипова Н.С.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extLst>
                  <a:ext uri="{0D108BD9-81ED-4DB2-BD59-A6C34878D82A}">
                    <a16:rowId xmlns:a16="http://schemas.microsoft.com/office/drawing/2014/main" val="1549575249"/>
                  </a:ext>
                </a:extLst>
              </a:tr>
              <a:tr h="44622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срезов знаний по русскому языку, математике, биологии.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КТ результата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14.03.2022 – 18.03.2022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Администрация ОУ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Сивер А.А.,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Поздеева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Е.В.</a:t>
                      </a:r>
                    </a:p>
                  </a:txBody>
                  <a:tcPr marL="46780" marR="46780" marT="0" marB="0"/>
                </a:tc>
                <a:extLst>
                  <a:ext uri="{0D108BD9-81ED-4DB2-BD59-A6C34878D82A}">
                    <a16:rowId xmlns:a16="http://schemas.microsoft.com/office/drawing/2014/main" val="1656086203"/>
                  </a:ext>
                </a:extLst>
              </a:tr>
              <a:tr h="728973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13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Выступление учителей предметников на педагогическом совете с анализом качества знаний за третью четверть  (успехи и недостатки).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КТ результата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24.03.2022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Администрация ОУ и учителя предметники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Сивер А.А., Поздеева Е.В., Кривец А.Н., Степанова С.А, Конкина Е.В.,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Губская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Ю.С., Шипова Н.С.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extLst>
                  <a:ext uri="{0D108BD9-81ED-4DB2-BD59-A6C34878D82A}">
                    <a16:rowId xmlns:a16="http://schemas.microsoft.com/office/drawing/2014/main" val="1228520037"/>
                  </a:ext>
                </a:extLst>
              </a:tr>
              <a:tr h="46340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14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ВПР по математике, русскому языку и биологии.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КТ результата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Апрель –май 2022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Администрация ОУ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Поздеева Е.В.</a:t>
                      </a:r>
                    </a:p>
                  </a:txBody>
                  <a:tcPr marL="46780" marR="46780" marT="0" marB="0"/>
                </a:tc>
                <a:extLst>
                  <a:ext uri="{0D108BD9-81ED-4DB2-BD59-A6C34878D82A}">
                    <a16:rowId xmlns:a16="http://schemas.microsoft.com/office/drawing/2014/main" val="804095178"/>
                  </a:ext>
                </a:extLst>
              </a:tr>
              <a:tr h="991251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15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Анализ ВПР и итоговых годовых оценок.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КТ результата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Июнь 2022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Учителя предметники (МО):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Кривец А.Н., Степанова С.А, Конкина Е.В.,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Губская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Ю.С., Шипова Н.С.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extLst>
                  <a:ext uri="{0D108BD9-81ED-4DB2-BD59-A6C34878D82A}">
                    <a16:rowId xmlns:a16="http://schemas.microsoft.com/office/drawing/2014/main" val="1501554270"/>
                  </a:ext>
                </a:extLst>
              </a:tr>
              <a:tr h="304893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16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Разработка зачетных материалов на следующий учебный год, корректировка КТП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КТ результата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Июнь – июль 2022- 2024 учебного года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Учителя предметники (МО):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Кривец А.Н., Степанова С.А,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Конкина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Е.В.,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Губская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Ю.С.,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Шипова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Н.С.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extLst>
                  <a:ext uri="{0D108BD9-81ED-4DB2-BD59-A6C34878D82A}">
                    <a16:rowId xmlns:a16="http://schemas.microsoft.com/office/drawing/2014/main" val="385434711"/>
                  </a:ext>
                </a:extLst>
              </a:tr>
              <a:tr h="36847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17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Утверждение изменённых программ на педагогическом совете ОУ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КТ результата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Август 2022- 2024 учебного года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Администрация ОУ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Сивер А.А.,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Поздеева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Е.В</a:t>
                      </a:r>
                    </a:p>
                  </a:txBody>
                  <a:tcPr marL="46780" marR="467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AD58C2E5-A67C-49D1-A3D3-E6C5E9A37A66}"/>
              </a:ext>
            </a:extLst>
          </p:cNvPr>
          <p:cNvSpPr txBox="1">
            <a:spLocks/>
          </p:cNvSpPr>
          <p:nvPr/>
        </p:nvSpPr>
        <p:spPr>
          <a:xfrm>
            <a:off x="500876" y="258172"/>
            <a:ext cx="9613861" cy="10809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Этапы и контрольные точки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13851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0A63CA1A-0E86-4449-83FD-AD19F67E7AAF}"/>
              </a:ext>
            </a:extLst>
          </p:cNvPr>
          <p:cNvGraphicFramePr>
            <a:graphicFrameLocks noGrp="1"/>
          </p:cNvGraphicFramePr>
          <p:nvPr/>
        </p:nvGraphicFramePr>
        <p:xfrm>
          <a:off x="103909" y="930480"/>
          <a:ext cx="11984181" cy="55160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5808">
                  <a:extLst>
                    <a:ext uri="{9D8B030D-6E8A-4147-A177-3AD203B41FA5}">
                      <a16:colId xmlns:a16="http://schemas.microsoft.com/office/drawing/2014/main" val="1256467179"/>
                    </a:ext>
                  </a:extLst>
                </a:gridCol>
                <a:gridCol w="3758384">
                  <a:extLst>
                    <a:ext uri="{9D8B030D-6E8A-4147-A177-3AD203B41FA5}">
                      <a16:colId xmlns:a16="http://schemas.microsoft.com/office/drawing/2014/main" val="1783621474"/>
                    </a:ext>
                  </a:extLst>
                </a:gridCol>
                <a:gridCol w="900753">
                  <a:extLst>
                    <a:ext uri="{9D8B030D-6E8A-4147-A177-3AD203B41FA5}">
                      <a16:colId xmlns:a16="http://schemas.microsoft.com/office/drawing/2014/main" val="2461464987"/>
                    </a:ext>
                  </a:extLst>
                </a:gridCol>
                <a:gridCol w="2558955">
                  <a:extLst>
                    <a:ext uri="{9D8B030D-6E8A-4147-A177-3AD203B41FA5}">
                      <a16:colId xmlns:a16="http://schemas.microsoft.com/office/drawing/2014/main" val="1502864158"/>
                    </a:ext>
                  </a:extLst>
                </a:gridCol>
                <a:gridCol w="4370281">
                  <a:extLst>
                    <a:ext uri="{9D8B030D-6E8A-4147-A177-3AD203B41FA5}">
                      <a16:colId xmlns:a16="http://schemas.microsoft.com/office/drawing/2014/main" val="2533048651"/>
                    </a:ext>
                  </a:extLst>
                </a:gridCol>
              </a:tblGrid>
              <a:tr h="6972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</a:rPr>
                        <a:t>№ п/п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46605" algn="ctr"/>
                          <a:tab pos="2918460" algn="l"/>
                        </a:tabLst>
                      </a:pPr>
                      <a:r>
                        <a:rPr lang="ru-RU" sz="1000" kern="1200">
                          <a:effectLst/>
                        </a:rPr>
                        <a:t>Наименование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</a:rPr>
                        <a:t>Тип контрольной точки (КТ)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</a:rPr>
                        <a:t>Плановая дата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</a:rPr>
                        <a:t>Ответственные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6780" marR="46780" marT="0" marB="0"/>
                </a:tc>
                <a:extLst>
                  <a:ext uri="{0D108BD9-81ED-4DB2-BD59-A6C34878D82A}">
                    <a16:rowId xmlns:a16="http://schemas.microsoft.com/office/drawing/2014/main" val="495274561"/>
                  </a:ext>
                </a:extLst>
              </a:tr>
              <a:tr h="58880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</a:rPr>
                        <a:t>16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Курсовая подготовка учителей, работающих по зачетной системе ОУ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КТ результата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течении 2022- 2023учебных годов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Администрация ОУ и учителя предметники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Сивер А.А., Поздеева Е.В., Кривец А.Н., Степанова С.А, Конкина Е.В.,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Губская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Ю.С., Шипова Н.С.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extLst>
                  <a:ext uri="{0D108BD9-81ED-4DB2-BD59-A6C34878D82A}">
                    <a16:rowId xmlns:a16="http://schemas.microsoft.com/office/drawing/2014/main" val="1549575249"/>
                  </a:ext>
                </a:extLst>
              </a:tr>
              <a:tr h="41577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6780" marR="46780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контрольно – зачетных</a:t>
                      </a:r>
                      <a:r>
                        <a:rPr lang="ru-RU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мероприятий.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КТ результата</a:t>
                      </a:r>
                    </a:p>
                  </a:txBody>
                  <a:tcPr marL="46780" marR="46780" marT="0" marB="0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декабрь</a:t>
                      </a:r>
                      <a:r>
                        <a:rPr lang="ru-RU" sz="10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</a:t>
                      </a:r>
                      <a:r>
                        <a:rPr lang="ru-RU" sz="10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2024 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учебного года</a:t>
                      </a:r>
                    </a:p>
                  </a:txBody>
                  <a:tcPr marL="46780" marR="46780" marT="0" marB="0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Администрация ОУ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Сивер А.А.</a:t>
                      </a:r>
                    </a:p>
                  </a:txBody>
                  <a:tcPr marL="46780" marR="46780" marT="0" marB="0"/>
                </a:tc>
                <a:extLst>
                  <a:ext uri="{0D108BD9-81ED-4DB2-BD59-A6C34878D82A}">
                    <a16:rowId xmlns:a16="http://schemas.microsoft.com/office/drawing/2014/main" val="1656086203"/>
                  </a:ext>
                </a:extLst>
              </a:tr>
              <a:tr h="134662">
                <a:tc row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18</a:t>
                      </a:r>
                    </a:p>
                  </a:txBody>
                  <a:tcPr marL="46780" marR="467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562715"/>
                  </a:ext>
                </a:extLst>
              </a:tr>
              <a:tr h="4952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Анализ контрольно – зачетных  мероприятий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КТ результата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</a:t>
                      </a:r>
                      <a:r>
                        <a:rPr lang="ru-RU" sz="10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течении следующей недели после их проведения в течении  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 – 2023 учебного года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Администрация ОУ и учителя предметники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Сивер А.А., Поздеева Е.В., Кривец А.Н., Степанова С.А, Конкина Е.В.,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Губская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Ю.С., Шипова Н.С.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extLst>
                  <a:ext uri="{0D108BD9-81ED-4DB2-BD59-A6C34878D82A}">
                    <a16:rowId xmlns:a16="http://schemas.microsoft.com/office/drawing/2014/main" val="1228520037"/>
                  </a:ext>
                </a:extLst>
              </a:tr>
              <a:tr h="51629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19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контрольных</a:t>
                      </a:r>
                      <a:r>
                        <a:rPr lang="ru-RU" sz="11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срезов</a:t>
                      </a:r>
                      <a:r>
                        <a:rPr lang="ru-RU" sz="11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 их анализ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КТ результата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Два раза в год в течении 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2022- 2024 учебных годов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Администрация ОУ:</a:t>
                      </a:r>
                      <a:r>
                        <a:rPr lang="ru-RU" sz="10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Поздеева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Е.В.</a:t>
                      </a:r>
                    </a:p>
                  </a:txBody>
                  <a:tcPr marL="46780" marR="46780" marT="0" marB="0"/>
                </a:tc>
                <a:extLst>
                  <a:ext uri="{0D108BD9-81ED-4DB2-BD59-A6C34878D82A}">
                    <a16:rowId xmlns:a16="http://schemas.microsoft.com/office/drawing/2014/main" val="804095178"/>
                  </a:ext>
                </a:extLst>
              </a:tr>
              <a:tr h="651053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  <a:latin typeface="+mn-lt"/>
                          <a:ea typeface="+mn-ea"/>
                        </a:rPr>
                        <a:t>20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пробных</a:t>
                      </a:r>
                      <a:r>
                        <a:rPr lang="ru-RU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ВПР и их анализ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КТ результата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Февраль  2022- 2024 учебных годов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Учителя предметники (МО):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Кривец А.Н., Степанова С.А, Конкина Е.В.,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Губская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Ю.С., Шипова Н.С.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extLst>
                  <a:ext uri="{0D108BD9-81ED-4DB2-BD59-A6C34878D82A}">
                    <a16:rowId xmlns:a16="http://schemas.microsoft.com/office/drawing/2014/main" val="1501554270"/>
                  </a:ext>
                </a:extLst>
              </a:tr>
              <a:tr h="381795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21</a:t>
                      </a:r>
                    </a:p>
                  </a:txBody>
                  <a:tcPr marL="46780" marR="46780" marT="0" marB="0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пробного ГИА по выбору и анализ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КТ результата</a:t>
                      </a:r>
                    </a:p>
                  </a:txBody>
                  <a:tcPr marL="46780" marR="46780" marT="0" marB="0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Март – апрель  2022- 2024 учебных годов</a:t>
                      </a:r>
                    </a:p>
                  </a:txBody>
                  <a:tcPr marL="46780" marR="46780" marT="0" marB="0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Администрация ОУ:</a:t>
                      </a:r>
                      <a:r>
                        <a:rPr lang="ru-RU" sz="10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Сивер А.А., Поздеева Е.В.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extLst>
                  <a:ext uri="{0D108BD9-81ED-4DB2-BD59-A6C34878D82A}">
                    <a16:rowId xmlns:a16="http://schemas.microsoft.com/office/drawing/2014/main" val="3724234865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22</a:t>
                      </a:r>
                    </a:p>
                  </a:txBody>
                  <a:tcPr marL="46780" marR="467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2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бесед</a:t>
                      </a:r>
                      <a:r>
                        <a:rPr lang="ru-RU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 учениками по 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профориентации по вопросам выбора необязательных экзаменов .</a:t>
                      </a:r>
                    </a:p>
                  </a:txBody>
                  <a:tcPr marL="46780" marR="46780" marT="0" marB="0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КТ результата</a:t>
                      </a:r>
                    </a:p>
                  </a:txBody>
                  <a:tcPr marL="46780" marR="46780" marT="0" marB="0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течении 2022- 2024 учебных годов</a:t>
                      </a:r>
                    </a:p>
                    <a:p>
                      <a:endParaRPr lang="ru-RU" dirty="0"/>
                    </a:p>
                  </a:txBody>
                  <a:tcPr marL="46780" marR="46780" marT="0" marB="0"/>
                </a:tc>
                <a:tc rowSpan="3"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Классные руководители ОУ</a:t>
                      </a:r>
                    </a:p>
                  </a:txBody>
                  <a:tcPr marL="46780" marR="467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23</a:t>
                      </a:r>
                    </a:p>
                  </a:txBody>
                  <a:tcPr marL="46780" marR="46780" marT="0" marB="0"/>
                </a:tc>
                <a:tc rowSpan="3"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Анализ реализованного проекта</a:t>
                      </a:r>
                    </a:p>
                  </a:txBody>
                  <a:tcPr marL="46780" marR="467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КТ результата</a:t>
                      </a:r>
                    </a:p>
                  </a:txBody>
                  <a:tcPr marL="46780" marR="467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Июнь 2024</a:t>
                      </a:r>
                    </a:p>
                  </a:txBody>
                  <a:tcPr marL="46780" marR="467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Администрация ОУ и учителя предметники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Сивер А.А.,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Поздеева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Е.В., Кривец А.Н., Степанова С.А,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Конкина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Е.В.,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Губская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Ю.С.,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Шипова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Н.С.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780" marR="467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AD58C2E5-A67C-49D1-A3D3-E6C5E9A37A66}"/>
              </a:ext>
            </a:extLst>
          </p:cNvPr>
          <p:cNvSpPr txBox="1">
            <a:spLocks/>
          </p:cNvSpPr>
          <p:nvPr/>
        </p:nvSpPr>
        <p:spPr>
          <a:xfrm>
            <a:off x="500876" y="258172"/>
            <a:ext cx="9613861" cy="10809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Этапы и контрольные точки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29606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CE8BF8-95B3-4534-8275-98A22ED1711A}" type="slidenum">
              <a:rPr lang="ru-RU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22</a:t>
            </a:fld>
            <a:endParaRPr lang="ru-RU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8" name="Заголовок 5"/>
          <p:cNvSpPr txBox="1">
            <a:spLocks/>
          </p:cNvSpPr>
          <p:nvPr/>
        </p:nvSpPr>
        <p:spPr bwMode="auto">
          <a:xfrm>
            <a:off x="1990854" y="471533"/>
            <a:ext cx="7675562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1006475">
              <a:lnSpc>
                <a:spcPct val="90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Реестр рисков</a:t>
            </a:r>
          </a:p>
        </p:txBody>
      </p:sp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933111"/>
              </p:ext>
            </p:extLst>
          </p:nvPr>
        </p:nvGraphicFramePr>
        <p:xfrm>
          <a:off x="1317072" y="1972077"/>
          <a:ext cx="8786274" cy="4218999"/>
        </p:xfrm>
        <a:graphic>
          <a:graphicData uri="http://schemas.openxmlformats.org/drawingml/2006/table">
            <a:tbl>
              <a:tblPr firstRow="1" firstCol="1" bandRow="1"/>
              <a:tblGrid>
                <a:gridCol w="502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99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34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5066"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риска</a:t>
                      </a:r>
                    </a:p>
                  </a:txBody>
                  <a:tcPr marL="61024" marR="61024" marT="0" marB="0"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Действия по предупреждению риска</a:t>
                      </a:r>
                    </a:p>
                  </a:txBody>
                  <a:tcPr marL="61024" marR="61024" marT="0" marB="0"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10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9pPr>
                    </a:lstStyle>
                    <a:p>
                      <a:pPr marL="0" algn="l" defTabSz="1007943" rtl="0" eaLnBrk="1" latinLnBrk="0" hangingPunct="1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Обострении эпидемиологической ситуации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Применение дистанционного обучения</a:t>
                      </a: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451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9pPr>
                    </a:lstStyle>
                    <a:p>
                      <a:pPr marL="0" algn="l" defTabSz="1007943" rtl="0" eaLnBrk="1" latinLnBrk="0" hangingPunct="1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Вновь прибывшие обучающиеся не знакомы с данной технологией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Индивидуальные маршруты</a:t>
                      </a: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30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9pPr>
                    </a:lstStyle>
                    <a:p>
                      <a:pPr marL="0" algn="l" defTabSz="1007943" rtl="0" eaLnBrk="1" latinLnBrk="0" hangingPunct="1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Изменения в КИМ ГИА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Мониторинг изменений</a:t>
                      </a: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2303"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</a:p>
                  </a:txBody>
                  <a:tcPr marL="61024" marR="61024" marT="0" marB="0"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Временная нетрудоспособность учителя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Замена учителя</a:t>
                      </a: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1710"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1024" marR="61024" marT="0" marB="0"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Изменение в расписании, учебном графике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Корректировка КТП</a:t>
                      </a: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8E603D-4A39-42CE-9F5C-86FAB50D5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Срок начала и окончания проекта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01.02.2022 – 25.05.2024.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E16C89-2A74-4AD1-8F47-7F3D9AABBA3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/>
              <a:t>Куратор проекта :</a:t>
            </a:r>
          </a:p>
          <a:p>
            <a:pPr marL="0" indent="0">
              <a:buNone/>
            </a:pPr>
            <a:r>
              <a:rPr lang="ru-RU" dirty="0"/>
              <a:t>Краевская Наталия Витальевна, начальник управления образования СМР.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/>
              <a:t>Руководитель проекта: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Сивер  А.А., директор МБОУ «СОШ№4» с. Прохоры.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4CD3A08-5C63-44E7-A8E1-F113957F311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Рабочая группа:</a:t>
            </a:r>
          </a:p>
          <a:p>
            <a:pPr marL="0" lvl="0" indent="0" defTabSz="1007943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b="1" dirty="0">
                <a:latin typeface="Calibri Light"/>
              </a:rPr>
              <a:t>Конкина  Е.В. - учитель химии и биологии;</a:t>
            </a:r>
          </a:p>
          <a:p>
            <a:pPr marL="0" lvl="0" indent="0" defTabSz="1007943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b="1" dirty="0" err="1">
                <a:latin typeface="Calibri Light"/>
              </a:rPr>
              <a:t>Губская</a:t>
            </a:r>
            <a:r>
              <a:rPr lang="ru-RU" b="1" dirty="0">
                <a:latin typeface="Calibri Light"/>
              </a:rPr>
              <a:t> Ю.С. - учитель физики и математики;</a:t>
            </a:r>
          </a:p>
          <a:p>
            <a:pPr marL="0" lvl="0" indent="0">
              <a:buNone/>
            </a:pPr>
            <a:r>
              <a:rPr lang="ru-RU" b="1" dirty="0">
                <a:latin typeface="Calibri Light"/>
              </a:rPr>
              <a:t>Степанова С. А. - учитель русского языка и литературы;</a:t>
            </a:r>
          </a:p>
          <a:p>
            <a:pPr marL="0" lvl="0" indent="0">
              <a:buNone/>
            </a:pPr>
            <a:r>
              <a:rPr lang="ru-RU" b="1" dirty="0">
                <a:latin typeface="Calibri Light"/>
              </a:rPr>
              <a:t>Кривец А. Н. -  учитель русского языка и литературы;</a:t>
            </a:r>
          </a:p>
          <a:p>
            <a:pPr marL="0" lvl="0" indent="0">
              <a:buNone/>
            </a:pPr>
            <a:r>
              <a:rPr lang="ru-RU" dirty="0"/>
              <a:t>Поздеева Елена Валерьевна, заместитель директора по УВР;</a:t>
            </a:r>
          </a:p>
          <a:p>
            <a:pPr marL="0" lvl="0" indent="0">
              <a:buNone/>
            </a:pPr>
            <a:r>
              <a:rPr lang="ru-RU" dirty="0"/>
              <a:t>Шипова Наталья Сергеевна, заместитель директора по ВР, учитель математики;</a:t>
            </a:r>
          </a:p>
          <a:p>
            <a:pPr marL="0" lvl="0" indent="0">
              <a:buNone/>
            </a:pPr>
            <a:endParaRPr lang="ru-RU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196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608640-3581-4309-9227-8188A30EF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691" y="98710"/>
            <a:ext cx="9613861" cy="1080938"/>
          </a:xfrm>
        </p:spPr>
        <p:txBody>
          <a:bodyPr/>
          <a:lstStyle/>
          <a:p>
            <a:r>
              <a:rPr lang="ru-RU" dirty="0"/>
              <a:t>Актуальность проекта</a:t>
            </a:r>
            <a:br>
              <a:rPr lang="ru-RU" dirty="0"/>
            </a:b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2346F4-26AA-442B-94ED-FDE037E66E8A}"/>
              </a:ext>
            </a:extLst>
          </p:cNvPr>
          <p:cNvSpPr txBox="1"/>
          <p:nvPr/>
        </p:nvSpPr>
        <p:spPr>
          <a:xfrm>
            <a:off x="587141" y="827773"/>
            <a:ext cx="7767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Проблема: низкое качество результатов ВПР и результатов итоговой аттестации.</a:t>
            </a:r>
          </a:p>
        </p:txBody>
      </p:sp>
      <p:graphicFrame>
        <p:nvGraphicFramePr>
          <p:cNvPr id="9" name="Объект 10">
            <a:extLst>
              <a:ext uri="{FF2B5EF4-FFF2-40B4-BE49-F238E27FC236}">
                <a16:creationId xmlns:a16="http://schemas.microsoft.com/office/drawing/2014/main" id="{25866787-9A4E-4000-AB4B-85D32EF698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1145547"/>
              </p:ext>
            </p:extLst>
          </p:nvPr>
        </p:nvGraphicFramePr>
        <p:xfrm>
          <a:off x="395438" y="1908711"/>
          <a:ext cx="10962373" cy="4748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1783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1AD440-4DB9-4CB8-9AF0-94926C31E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526" y="756494"/>
            <a:ext cx="10515600" cy="1325563"/>
          </a:xfrm>
        </p:spPr>
        <p:txBody>
          <a:bodyPr>
            <a:noAutofit/>
          </a:bodyPr>
          <a:lstStyle/>
          <a:p>
            <a:r>
              <a:rPr lang="ru-RU" sz="2800" dirty="0"/>
              <a:t>Цель: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внедрение зачетной системы для повышения уровня образовательной подготовки учащихся 6-8 классов по отдельным предметам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kumimoji="0" lang="ru-RU" sz="40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Calibri Light" pitchFamily="34" charset="0"/>
                <a:cs typeface="Arial" charset="0"/>
              </a:rPr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720543-060B-4682-A7F1-D1286B461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900" dirty="0"/>
              <a:t>Задачи:</a:t>
            </a:r>
          </a:p>
          <a:p>
            <a:pPr marL="457200" indent="-457200">
              <a:buAutoNum type="arabicPeriod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Внести изменения в школьную систему оценивания;</a:t>
            </a:r>
          </a:p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2. Определить темы в планировании, выносимых на зачет, их количество, разработать методический материал, критерии оценивания,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окорректировать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КТП.</a:t>
            </a:r>
          </a:p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3. Ознакомить всех участников образовательного процесса с данной системой.</a:t>
            </a:r>
          </a:p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Апробабировать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систему, провести анализ; </a:t>
            </a:r>
          </a:p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5. Подготовить обучающихся к более качественной сдачи итоговой аттестации.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0075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3628C6-F6FF-48F7-979A-DD707E5BE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6 класс</a:t>
            </a:r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70D3B48C-5AAC-4705-BB9D-CA948800E2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9074699"/>
              </p:ext>
            </p:extLst>
          </p:nvPr>
        </p:nvGraphicFramePr>
        <p:xfrm>
          <a:off x="681038" y="2336800"/>
          <a:ext cx="9613900" cy="359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1498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3628C6-F6FF-48F7-979A-DD707E5BE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6 класс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546CFB56-40D7-449F-828E-A9E5A3AB82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4356801"/>
              </p:ext>
            </p:extLst>
          </p:nvPr>
        </p:nvGraphicFramePr>
        <p:xfrm>
          <a:off x="681038" y="2336800"/>
          <a:ext cx="9613900" cy="359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0576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3628C6-F6FF-48F7-979A-DD707E5BE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7 класс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DBAB24A6-F5D6-4768-BBAF-00D5DBE7C9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9739735"/>
              </p:ext>
            </p:extLst>
          </p:nvPr>
        </p:nvGraphicFramePr>
        <p:xfrm>
          <a:off x="681038" y="2336800"/>
          <a:ext cx="9613900" cy="359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6876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3628C6-F6FF-48F7-979A-DD707E5BE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7 класс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3A07B957-E9CA-4B02-BBDF-FC139DEE8F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7250268"/>
              </p:ext>
            </p:extLst>
          </p:nvPr>
        </p:nvGraphicFramePr>
        <p:xfrm>
          <a:off x="681037" y="2336800"/>
          <a:ext cx="10128133" cy="359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4284694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720</TotalTime>
  <Words>1737</Words>
  <Application>Microsoft Office PowerPoint</Application>
  <PresentationFormat>Широкоэкранный</PresentationFormat>
  <Paragraphs>318</Paragraphs>
  <Slides>22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Trebuchet MS</vt:lpstr>
      <vt:lpstr>Wingdings 2</vt:lpstr>
      <vt:lpstr>Берлин</vt:lpstr>
      <vt:lpstr>«Формирование зачетной системы оценивания как механизм повышения уровня образовательной подготовки учащихся 6-8 классов по отдельным предметам (математика, русский язык, биология)» </vt:lpstr>
      <vt:lpstr>Презентация PowerPoint</vt:lpstr>
      <vt:lpstr>Срок начала и окончания проекта 01.02.2022 – 25.05.2024.</vt:lpstr>
      <vt:lpstr>Актуальность проекта </vt:lpstr>
      <vt:lpstr>Цель: внедрение зачетной системы для повышения уровня образовательной подготовки учащихся 6-8 классов по отдельным предметам. </vt:lpstr>
      <vt:lpstr>6 класс</vt:lpstr>
      <vt:lpstr>6 класс</vt:lpstr>
      <vt:lpstr>7 класс</vt:lpstr>
      <vt:lpstr>7 класс</vt:lpstr>
      <vt:lpstr>8 класс</vt:lpstr>
      <vt:lpstr>8 класс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Предполагаемые результаты</vt:lpstr>
      <vt:lpstr>Презентация PowerPoint</vt:lpstr>
      <vt:lpstr>Этапы и контрольные точки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«Формирование зачетной системы оценивания как механизм повышения уровня образовательной подготовки учащихся 6-8 классов по отдельным предметам (математика, русский язык, биология)»</dc:title>
  <dc:creator>МБОУ СОШ №4</dc:creator>
  <cp:lastModifiedBy>МБОУ СОШ №4</cp:lastModifiedBy>
  <cp:revision>61</cp:revision>
  <dcterms:created xsi:type="dcterms:W3CDTF">2021-12-09T23:50:18Z</dcterms:created>
  <dcterms:modified xsi:type="dcterms:W3CDTF">2022-01-11T06:22:55Z</dcterms:modified>
</cp:coreProperties>
</file>